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sldIdLst>
    <p:sldId id="262" r:id="rId2"/>
    <p:sldId id="265" r:id="rId3"/>
    <p:sldId id="271" r:id="rId4"/>
    <p:sldId id="270" r:id="rId5"/>
  </p:sldIdLst>
  <p:sldSz cx="9902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C"/>
    <a:srgbClr val="909191"/>
    <a:srgbClr val="CC1A14"/>
    <a:srgbClr val="3D7099"/>
    <a:srgbClr val="75787B"/>
    <a:srgbClr val="9AC5E7"/>
    <a:srgbClr val="FFAD00"/>
    <a:srgbClr val="738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Objects="1">
      <p:cViewPr varScale="1">
        <p:scale>
          <a:sx n="81" d="100"/>
          <a:sy n="81" d="100"/>
        </p:scale>
        <p:origin x="1422" y="90"/>
      </p:cViewPr>
      <p:guideLst>
        <p:guide orient="horz" pos="2160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6B52F-318C-4C68-97DB-B39539D45F55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685800"/>
            <a:ext cx="4949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9043-252B-46C3-A427-877A2A4E1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2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712" y="3086954"/>
            <a:ext cx="8417401" cy="68409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Section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2712" y="3582621"/>
            <a:ext cx="6931978" cy="579735"/>
          </a:xfrm>
        </p:spPr>
        <p:txBody>
          <a:bodyPr/>
          <a:lstStyle>
            <a:lvl1pPr marL="0" indent="0" algn="l">
              <a:buNone/>
              <a:defRPr>
                <a:solidFill>
                  <a:srgbClr val="75787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detail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A59CB5-3BDC-4B65-8830-0CC8568912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53"/>
          <a:stretch/>
        </p:blipFill>
        <p:spPr>
          <a:xfrm>
            <a:off x="765266" y="260172"/>
            <a:ext cx="2803565" cy="236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9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Insights, POVs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141" y="1600201"/>
            <a:ext cx="4955376" cy="3709988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Body copy should be between 18 – 24.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742263" y="1600200"/>
            <a:ext cx="3665421" cy="370998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5141" y="5502275"/>
            <a:ext cx="4954851" cy="88423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Client question or challenge is 22.</a:t>
            </a:r>
          </a:p>
        </p:txBody>
      </p:sp>
    </p:spTree>
    <p:extLst>
      <p:ext uri="{BB962C8B-B14F-4D97-AF65-F5344CB8AC3E}">
        <p14:creationId xmlns:p14="http://schemas.microsoft.com/office/powerpoint/2010/main" val="66242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141" y="1600201"/>
            <a:ext cx="2459851" cy="2328065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909191"/>
                </a:solidFill>
              </a:defRPr>
            </a:lvl1pPr>
          </a:lstStyle>
          <a:p>
            <a:pPr lvl="0"/>
            <a:r>
              <a:rPr lang="en-US" dirty="0"/>
              <a:t>Project Objectives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Summarize implications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01060" y="4058121"/>
            <a:ext cx="2459851" cy="2328065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909191"/>
                </a:solidFill>
              </a:defRPr>
            </a:lvl1pPr>
          </a:lstStyle>
          <a:p>
            <a:pPr lvl="0"/>
            <a:r>
              <a:rPr lang="en-US" dirty="0"/>
              <a:t>Why it matters to CLIENT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45926" y="1600201"/>
            <a:ext cx="6161758" cy="2327275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000" b="1" baseline="0"/>
            </a:lvl1pPr>
            <a:lvl2pPr marL="457200" indent="0">
              <a:buNone/>
              <a:defRPr sz="1800" baseline="0"/>
            </a:lvl2pPr>
          </a:lstStyle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Supporting information</a:t>
            </a:r>
          </a:p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Supporting information</a:t>
            </a:r>
          </a:p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Supporting information</a:t>
            </a:r>
          </a:p>
          <a:p>
            <a:pPr lvl="1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246137" y="4058121"/>
            <a:ext cx="6161758" cy="2327275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000" b="1" baseline="0"/>
            </a:lvl1pPr>
            <a:lvl2pPr marL="457200" indent="0">
              <a:buNone/>
              <a:defRPr sz="1800" baseline="0"/>
            </a:lvl2pPr>
          </a:lstStyle>
          <a:p>
            <a:pPr lvl="0"/>
            <a:r>
              <a:rPr lang="en-US" dirty="0"/>
              <a:t>Reason</a:t>
            </a:r>
          </a:p>
          <a:p>
            <a:pPr lvl="1"/>
            <a:r>
              <a:rPr lang="en-US" dirty="0"/>
              <a:t>Data, competitive</a:t>
            </a:r>
          </a:p>
          <a:p>
            <a:pPr lvl="0"/>
            <a:r>
              <a:rPr lang="en-US" dirty="0"/>
              <a:t>Reason</a:t>
            </a:r>
          </a:p>
          <a:p>
            <a:pPr lvl="1"/>
            <a:r>
              <a:rPr lang="en-US" dirty="0"/>
              <a:t>Data, competitive</a:t>
            </a:r>
          </a:p>
          <a:p>
            <a:pPr lvl="0"/>
            <a:r>
              <a:rPr lang="en-US" dirty="0"/>
              <a:t>Reason</a:t>
            </a:r>
          </a:p>
          <a:p>
            <a:pPr lvl="1"/>
            <a:r>
              <a:rPr lang="en-US" dirty="0"/>
              <a:t>Data, competitive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62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Concept Name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Concept 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95141" y="1600200"/>
            <a:ext cx="4456271" cy="37099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Concept illustration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1413" y="1489416"/>
            <a:ext cx="141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3D7099"/>
                </a:solidFill>
                <a:latin typeface="Trebuchet MS" panose="020B0603020202020204" pitchFamily="34" charset="0"/>
              </a:rPr>
              <a:t>Description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1412" y="3234667"/>
            <a:ext cx="1486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3D7099"/>
                </a:solidFill>
                <a:latin typeface="Trebuchet MS" panose="020B0603020202020204" pitchFamily="34" charset="0"/>
              </a:rPr>
              <a:t>Implications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1412" y="4979918"/>
            <a:ext cx="106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3D7099"/>
                </a:solidFill>
                <a:latin typeface="Trebuchet MS" panose="020B0603020202020204" pitchFamily="34" charset="0"/>
              </a:rPr>
              <a:t>Benefits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629391" y="1523469"/>
            <a:ext cx="2778293" cy="163036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Body copy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6629391" y="3234668"/>
            <a:ext cx="2778293" cy="1560513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629391" y="4979919"/>
            <a:ext cx="2778293" cy="1560513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C84010-74F7-45E5-8214-7EF91EBC9048}"/>
              </a:ext>
            </a:extLst>
          </p:cNvPr>
          <p:cNvSpPr txBox="1"/>
          <p:nvPr userDrawn="1"/>
        </p:nvSpPr>
        <p:spPr>
          <a:xfrm>
            <a:off x="4951413" y="1489416"/>
            <a:ext cx="141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738B20"/>
                </a:solidFill>
                <a:latin typeface="Trebuchet MS" panose="020B0603020202020204" pitchFamily="34" charset="0"/>
              </a:rPr>
              <a:t>Description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E63353-EEDC-4397-B787-D7FAEB849623}"/>
              </a:ext>
            </a:extLst>
          </p:cNvPr>
          <p:cNvSpPr txBox="1"/>
          <p:nvPr userDrawn="1"/>
        </p:nvSpPr>
        <p:spPr>
          <a:xfrm>
            <a:off x="4951412" y="3234667"/>
            <a:ext cx="1486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738B20"/>
                </a:solidFill>
                <a:latin typeface="Trebuchet MS" panose="020B0603020202020204" pitchFamily="34" charset="0"/>
              </a:rPr>
              <a:t>Implications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11ADFE-2FDB-4EB0-B301-7A8CA623F47C}"/>
              </a:ext>
            </a:extLst>
          </p:cNvPr>
          <p:cNvSpPr txBox="1"/>
          <p:nvPr userDrawn="1"/>
        </p:nvSpPr>
        <p:spPr>
          <a:xfrm>
            <a:off x="4951412" y="4979918"/>
            <a:ext cx="106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738B20"/>
                </a:solidFill>
                <a:latin typeface="Trebuchet MS" panose="020B0603020202020204" pitchFamily="34" charset="0"/>
              </a:rPr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247972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2825" cy="3429000"/>
          </a:xfrm>
          <a:prstGeom prst="rect">
            <a:avLst/>
          </a:prstGeom>
          <a:solidFill>
            <a:srgbClr val="75787B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712" y="1239916"/>
            <a:ext cx="8417401" cy="68409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2712" y="1735583"/>
            <a:ext cx="6931978" cy="579735"/>
          </a:xfrm>
        </p:spPr>
        <p:txBody>
          <a:bodyPr/>
          <a:lstStyle>
            <a:lvl1pPr marL="0" indent="0" algn="l">
              <a:buNone/>
              <a:defRPr>
                <a:solidFill>
                  <a:srgbClr val="CC1A1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detail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00598" y="3621089"/>
            <a:ext cx="7901629" cy="2535237"/>
          </a:xfrm>
        </p:spPr>
        <p:txBody>
          <a:bodyPr/>
          <a:lstStyle>
            <a:lvl4pPr>
              <a:buClr>
                <a:srgbClr val="00457C"/>
              </a:buClr>
              <a:defRPr/>
            </a:lvl4pPr>
            <a:lvl5pPr>
              <a:buClr>
                <a:srgbClr val="00457C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96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2825" cy="3429000"/>
          </a:xfrm>
          <a:prstGeom prst="rect">
            <a:avLst/>
          </a:prstGeom>
          <a:solidFill>
            <a:srgbClr val="75787B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712" y="1239916"/>
            <a:ext cx="8417401" cy="68409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d.think</a:t>
            </a:r>
            <a:r>
              <a:rPr lang="en-US" dirty="0"/>
              <a:t> Need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2712" y="1735583"/>
            <a:ext cx="8417401" cy="579735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9AC5E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An aspiration expressed (sometimes indirectly) by several research participants. Always rife with tension and unmet needs, it is strong inspiration and guidance for Ideation.</a:t>
            </a:r>
          </a:p>
        </p:txBody>
      </p:sp>
    </p:spTree>
    <p:extLst>
      <p:ext uri="{BB962C8B-B14F-4D97-AF65-F5344CB8AC3E}">
        <p14:creationId xmlns:p14="http://schemas.microsoft.com/office/powerpoint/2010/main" val="1209947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Areas to explore in Ideation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628650"/>
          </a:xfrm>
        </p:spPr>
        <p:txBody>
          <a:bodyPr/>
          <a:lstStyle>
            <a:lvl1pPr marL="0" indent="0">
              <a:buNone/>
              <a:defRPr baseline="0">
                <a:solidFill>
                  <a:srgbClr val="909191"/>
                </a:solidFill>
              </a:defRPr>
            </a:lvl1pPr>
          </a:lstStyle>
          <a:p>
            <a:pPr lvl="0"/>
            <a:r>
              <a:rPr lang="en-US" dirty="0"/>
              <a:t>With subhead</a:t>
            </a:r>
          </a:p>
        </p:txBody>
      </p:sp>
    </p:spTree>
    <p:extLst>
      <p:ext uri="{BB962C8B-B14F-4D97-AF65-F5344CB8AC3E}">
        <p14:creationId xmlns:p14="http://schemas.microsoft.com/office/powerpoint/2010/main" val="2631997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5700070" y="1600201"/>
            <a:ext cx="3707614" cy="3633835"/>
          </a:xfrm>
          <a:prstGeom prst="rect">
            <a:avLst/>
          </a:prstGeom>
          <a:noFill/>
          <a:ln w="38100">
            <a:solidFill>
              <a:srgbClr val="CC1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4847" y="1700775"/>
            <a:ext cx="3410551" cy="3456450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/>
              <a:t>Process exposition</a:t>
            </a:r>
          </a:p>
        </p:txBody>
      </p:sp>
    </p:spTree>
    <p:extLst>
      <p:ext uri="{BB962C8B-B14F-4D97-AF65-F5344CB8AC3E}">
        <p14:creationId xmlns:p14="http://schemas.microsoft.com/office/powerpoint/2010/main" val="2930710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95605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742263" y="1600200"/>
            <a:ext cx="3665421" cy="37099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32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308" y="1600201"/>
            <a:ext cx="4955376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141" y="1600200"/>
            <a:ext cx="3665421" cy="37099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Agendas and non-prioritized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24681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" y="1600201"/>
            <a:ext cx="4955376" cy="2750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141" y="4542746"/>
            <a:ext cx="8912543" cy="184343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71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Insights, POVs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141" y="1600201"/>
            <a:ext cx="4955376" cy="3709988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 dirty="0"/>
              <a:t>Body copy should be between 18 – 24.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742263" y="1600200"/>
            <a:ext cx="3665421" cy="370998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5142" y="5502275"/>
            <a:ext cx="4954851" cy="88423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Client question or challenge is 22.</a:t>
            </a:r>
          </a:p>
        </p:txBody>
      </p:sp>
    </p:spTree>
    <p:extLst>
      <p:ext uri="{BB962C8B-B14F-4D97-AF65-F5344CB8AC3E}">
        <p14:creationId xmlns:p14="http://schemas.microsoft.com/office/powerpoint/2010/main" val="1390055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5141" y="1600201"/>
            <a:ext cx="2459851" cy="2328065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909191"/>
                </a:solidFill>
              </a:defRPr>
            </a:lvl1pPr>
          </a:lstStyle>
          <a:p>
            <a:pPr lvl="0"/>
            <a:r>
              <a:rPr lang="en-US" dirty="0"/>
              <a:t>Project Objectives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Summarize implications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01060" y="4058121"/>
            <a:ext cx="2459851" cy="2328065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909191"/>
                </a:solidFill>
              </a:defRPr>
            </a:lvl1pPr>
          </a:lstStyle>
          <a:p>
            <a:pPr lvl="0"/>
            <a:r>
              <a:rPr lang="en-US" dirty="0"/>
              <a:t>Why it matters to CLIENT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45926" y="1600201"/>
            <a:ext cx="6161758" cy="2327275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000" b="1" baseline="0"/>
            </a:lvl1pPr>
            <a:lvl2pPr marL="457200" indent="0">
              <a:buNone/>
              <a:defRPr sz="1800" baseline="0"/>
            </a:lvl2pPr>
          </a:lstStyle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Supporting information</a:t>
            </a:r>
          </a:p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Supporting information</a:t>
            </a:r>
          </a:p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Supporting information</a:t>
            </a:r>
          </a:p>
          <a:p>
            <a:pPr lvl="1"/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246137" y="4058121"/>
            <a:ext cx="6161758" cy="2327275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000" b="1" baseline="0"/>
            </a:lvl1pPr>
            <a:lvl2pPr marL="457200" indent="0">
              <a:buNone/>
              <a:defRPr sz="1800" baseline="0"/>
            </a:lvl2pPr>
          </a:lstStyle>
          <a:p>
            <a:pPr lvl="0"/>
            <a:r>
              <a:rPr lang="en-US" dirty="0"/>
              <a:t>Reason</a:t>
            </a:r>
          </a:p>
          <a:p>
            <a:pPr lvl="1"/>
            <a:r>
              <a:rPr lang="en-US" dirty="0"/>
              <a:t>Data, competitive</a:t>
            </a:r>
          </a:p>
          <a:p>
            <a:pPr lvl="0"/>
            <a:r>
              <a:rPr lang="en-US" dirty="0"/>
              <a:t>Reason</a:t>
            </a:r>
          </a:p>
          <a:p>
            <a:pPr lvl="1"/>
            <a:r>
              <a:rPr lang="en-US" dirty="0"/>
              <a:t>Data, competitive</a:t>
            </a:r>
          </a:p>
          <a:p>
            <a:pPr lvl="0"/>
            <a:r>
              <a:rPr lang="en-US" dirty="0"/>
              <a:t>Reason</a:t>
            </a:r>
          </a:p>
          <a:p>
            <a:pPr lvl="1"/>
            <a:r>
              <a:rPr lang="en-US" dirty="0"/>
              <a:t>Data, competitive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39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Concept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Concept 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95141" y="1600200"/>
            <a:ext cx="4456271" cy="37099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Concept illustration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951413" y="1489416"/>
            <a:ext cx="141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738B20"/>
                </a:solidFill>
                <a:latin typeface="Trebuchet MS" panose="020B0603020202020204" pitchFamily="34" charset="0"/>
              </a:rPr>
              <a:t>Description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951412" y="3234667"/>
            <a:ext cx="1486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738B20"/>
                </a:solidFill>
                <a:latin typeface="Trebuchet MS" panose="020B0603020202020204" pitchFamily="34" charset="0"/>
              </a:rPr>
              <a:t>Implications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951412" y="4979918"/>
            <a:ext cx="1068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738B20"/>
                </a:solidFill>
                <a:latin typeface="Trebuchet MS" panose="020B0603020202020204" pitchFamily="34" charset="0"/>
              </a:rPr>
              <a:t>Benefits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629391" y="1523469"/>
            <a:ext cx="2778293" cy="163036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 dirty="0"/>
              <a:t>Body copy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6629391" y="3234668"/>
            <a:ext cx="2778293" cy="1560513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6629391" y="4979919"/>
            <a:ext cx="2778293" cy="1560513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  <a:p>
            <a:pPr lvl="0"/>
            <a:r>
              <a:rPr lang="en-US" dirty="0"/>
              <a:t>Implication</a:t>
            </a:r>
          </a:p>
        </p:txBody>
      </p:sp>
    </p:spTree>
    <p:extLst>
      <p:ext uri="{BB962C8B-B14F-4D97-AF65-F5344CB8AC3E}">
        <p14:creationId xmlns:p14="http://schemas.microsoft.com/office/powerpoint/2010/main" val="1480848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3429001"/>
            <a:ext cx="9902825" cy="30908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902825" cy="3429000"/>
          </a:xfrm>
          <a:prstGeom prst="rect">
            <a:avLst/>
          </a:prstGeom>
          <a:solidFill>
            <a:srgbClr val="75787B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712" y="1239916"/>
            <a:ext cx="8417401" cy="68409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2712" y="1735583"/>
            <a:ext cx="6931978" cy="579735"/>
          </a:xfrm>
        </p:spPr>
        <p:txBody>
          <a:bodyPr/>
          <a:lstStyle>
            <a:lvl1pPr marL="0" indent="0" algn="l">
              <a:buNone/>
              <a:defRPr>
                <a:solidFill>
                  <a:srgbClr val="CC1A1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detail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00598" y="3621089"/>
            <a:ext cx="7901629" cy="2535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3155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3429001"/>
            <a:ext cx="9902825" cy="30908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902825" cy="3429000"/>
          </a:xfrm>
          <a:prstGeom prst="rect">
            <a:avLst/>
          </a:prstGeom>
          <a:solidFill>
            <a:srgbClr val="75787B"/>
          </a:solidFill>
          <a:ln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712" y="1239916"/>
            <a:ext cx="8417401" cy="68409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d.think</a:t>
            </a:r>
            <a:r>
              <a:rPr lang="en-US" dirty="0"/>
              <a:t> Need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2712" y="1735583"/>
            <a:ext cx="8417401" cy="579735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9AC5E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An aspiration expressed (sometimes indirectly) by several research participants. Always rife with tension and unmet needs, it is strong inspiration and guidance for Ideation.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141" y="6520326"/>
            <a:ext cx="276645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7025" y="6520326"/>
            <a:ext cx="2310659" cy="365125"/>
          </a:xfrm>
          <a:prstGeom prst="rect">
            <a:avLst/>
          </a:prstGeom>
        </p:spPr>
        <p:txBody>
          <a:bodyPr/>
          <a:lstStyle/>
          <a:p>
            <a:fld id="{95A33F24-BDD2-4E55-B0E3-4BD58726B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Prioritized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Clr>
                <a:srgbClr val="3D7099"/>
              </a:buClr>
              <a:buFont typeface="+mj-lt"/>
              <a:buAutoNum type="arabicParenR"/>
              <a:defRPr/>
            </a:lvl1pPr>
            <a:lvl2pPr marL="914400" indent="-457200">
              <a:buClr>
                <a:srgbClr val="738B20"/>
              </a:buClr>
              <a:buFont typeface="+mj-lt"/>
              <a:buAutoNum type="arabicParenR"/>
              <a:defRPr/>
            </a:lvl2pPr>
            <a:lvl3pPr marL="1371600" indent="-457200">
              <a:buClr>
                <a:srgbClr val="738B20"/>
              </a:buClr>
              <a:buFont typeface="+mj-lt"/>
              <a:buAutoNum type="arabicParenR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923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Areas to explore in Ideation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628650"/>
          </a:xfrm>
        </p:spPr>
        <p:txBody>
          <a:bodyPr/>
          <a:lstStyle>
            <a:lvl1pPr marL="0" indent="0">
              <a:buNone/>
              <a:defRPr baseline="0">
                <a:solidFill>
                  <a:srgbClr val="909191"/>
                </a:solidFill>
              </a:defRPr>
            </a:lvl1pPr>
          </a:lstStyle>
          <a:p>
            <a:pPr lvl="0"/>
            <a:r>
              <a:rPr lang="en-US" dirty="0"/>
              <a:t>With subhead</a:t>
            </a:r>
          </a:p>
        </p:txBody>
      </p:sp>
    </p:spTree>
    <p:extLst>
      <p:ext uri="{BB962C8B-B14F-4D97-AF65-F5344CB8AC3E}">
        <p14:creationId xmlns:p14="http://schemas.microsoft.com/office/powerpoint/2010/main" val="13026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700070" y="1600201"/>
            <a:ext cx="3707614" cy="3633835"/>
          </a:xfrm>
          <a:prstGeom prst="rect">
            <a:avLst/>
          </a:prstGeom>
          <a:noFill/>
          <a:ln w="38100">
            <a:solidFill>
              <a:srgbClr val="CC1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824847" y="1700775"/>
            <a:ext cx="3410551" cy="3456450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/>
              <a:t>Process exposition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5F3FF6-0800-429F-AF9F-444875BA1AE5}"/>
              </a:ext>
            </a:extLst>
          </p:cNvPr>
          <p:cNvSpPr/>
          <p:nvPr userDrawn="1"/>
        </p:nvSpPr>
        <p:spPr>
          <a:xfrm>
            <a:off x="5700070" y="1600201"/>
            <a:ext cx="3707614" cy="3633835"/>
          </a:xfrm>
          <a:prstGeom prst="rect">
            <a:avLst/>
          </a:prstGeom>
          <a:noFill/>
          <a:ln w="38100">
            <a:solidFill>
              <a:srgbClr val="CC1A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7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0871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742263" y="1600200"/>
            <a:ext cx="3665421" cy="370998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04890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2308" y="1600201"/>
            <a:ext cx="4955376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141" y="1600200"/>
            <a:ext cx="3665421" cy="370998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0479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141" y="274638"/>
            <a:ext cx="8912543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General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" y="1600201"/>
            <a:ext cx="4955376" cy="275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95141" y="779055"/>
            <a:ext cx="8912543" cy="446088"/>
          </a:xfrm>
        </p:spPr>
        <p:txBody>
          <a:bodyPr>
            <a:noAutofit/>
          </a:bodyPr>
          <a:lstStyle>
            <a:lvl1pPr marL="0" indent="0">
              <a:buNone/>
              <a:defRPr lang="en-US" sz="2800" kern="1200" baseline="0" dirty="0">
                <a:solidFill>
                  <a:srgbClr val="90919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3D7099"/>
              </a:buClr>
              <a:buFont typeface="Arial" panose="020B0604020202020204" pitchFamily="34" charset="0"/>
              <a:buNone/>
            </a:pPr>
            <a:r>
              <a:rPr lang="en-US" dirty="0"/>
              <a:t>Subhead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95141" y="4542746"/>
            <a:ext cx="8912543" cy="184343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8687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767FE41-F4EC-4500-B946-776B7F79648D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6" t="89741" r="5181" b="2563"/>
          <a:stretch/>
        </p:blipFill>
        <p:spPr>
          <a:xfrm>
            <a:off x="0" y="6211282"/>
            <a:ext cx="9902825" cy="646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F2F0D3-B581-497C-9980-4B7E5135EEEB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7" b="17552"/>
          <a:stretch/>
        </p:blipFill>
        <p:spPr>
          <a:xfrm>
            <a:off x="6372398" y="0"/>
            <a:ext cx="3530428" cy="5603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141" y="274638"/>
            <a:ext cx="8912543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41" y="1600201"/>
            <a:ext cx="49553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27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68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71" r:id="rId24"/>
    <p:sldLayoutId id="2147483672" r:id="rId2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457C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D7099"/>
        </a:buClr>
        <a:buFont typeface="Arial" panose="020B0604020202020204" pitchFamily="34" charset="0"/>
        <a:buChar char="•"/>
        <a:defRPr sz="2800" kern="1200">
          <a:solidFill>
            <a:srgbClr val="90919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D7099"/>
        </a:buClr>
        <a:buSzPct val="80000"/>
        <a:buFont typeface="Courier New" panose="02070309020205020404" pitchFamily="49" charset="0"/>
        <a:buChar char="o"/>
        <a:defRPr sz="2400" kern="1200">
          <a:solidFill>
            <a:srgbClr val="90919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3D7099"/>
        </a:buClr>
        <a:buFont typeface="Trebuchet MS" panose="020B0603020202020204" pitchFamily="34" charset="0"/>
        <a:buChar char="–"/>
        <a:defRPr sz="2000" kern="1200">
          <a:solidFill>
            <a:srgbClr val="90919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38B20"/>
        </a:buClr>
        <a:buFont typeface="Arial" panose="020B0604020202020204" pitchFamily="34" charset="0"/>
        <a:buChar char="–"/>
        <a:defRPr sz="2000" kern="1200">
          <a:solidFill>
            <a:srgbClr val="75787B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38B20"/>
        </a:buClr>
        <a:buFont typeface="Arial" panose="020B0604020202020204" pitchFamily="34" charset="0"/>
        <a:buChar char="»"/>
        <a:defRPr sz="2000" kern="1200">
          <a:solidFill>
            <a:srgbClr val="75787B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234" y="3207864"/>
            <a:ext cx="7544371" cy="110445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rebuchet MS"/>
                <a:cs typeface="Trebuchet MS"/>
              </a:rPr>
              <a:t>Clinic Timeline </a:t>
            </a:r>
            <a:r>
              <a:rPr lang="en-US" dirty="0">
                <a:solidFill>
                  <a:srgbClr val="909191"/>
                </a:solidFill>
                <a:latin typeface="Trebuchet MS"/>
                <a:cs typeface="Trebuchet MS"/>
              </a:rPr>
              <a:t>Startups</a:t>
            </a:r>
          </a:p>
        </p:txBody>
      </p:sp>
    </p:spTree>
    <p:extLst>
      <p:ext uri="{BB962C8B-B14F-4D97-AF65-F5344CB8AC3E}">
        <p14:creationId xmlns:p14="http://schemas.microsoft.com/office/powerpoint/2010/main" val="33611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/>
              </a:rPr>
              <a:t>Exploring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Trebuchet MS"/>
              </a:rPr>
              <a:t>Phase I</a:t>
            </a:r>
          </a:p>
        </p:txBody>
      </p:sp>
      <p:sp>
        <p:nvSpPr>
          <p:cNvPr id="5" name="Chevron 4"/>
          <p:cNvSpPr/>
          <p:nvPr/>
        </p:nvSpPr>
        <p:spPr>
          <a:xfrm>
            <a:off x="227597" y="3097049"/>
            <a:ext cx="1828800" cy="640080"/>
          </a:xfrm>
          <a:prstGeom prst="chevron">
            <a:avLst/>
          </a:prstGeom>
          <a:solidFill>
            <a:srgbClr val="CC1A1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</a:t>
            </a:r>
          </a:p>
        </p:txBody>
      </p:sp>
      <p:sp>
        <p:nvSpPr>
          <p:cNvPr id="6" name="Chevron 5"/>
          <p:cNvSpPr/>
          <p:nvPr/>
        </p:nvSpPr>
        <p:spPr>
          <a:xfrm>
            <a:off x="1756116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2</a:t>
            </a:r>
          </a:p>
        </p:txBody>
      </p:sp>
      <p:sp>
        <p:nvSpPr>
          <p:cNvPr id="7" name="Chevron 6"/>
          <p:cNvSpPr/>
          <p:nvPr/>
        </p:nvSpPr>
        <p:spPr>
          <a:xfrm>
            <a:off x="4813154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4</a:t>
            </a:r>
          </a:p>
        </p:txBody>
      </p:sp>
      <p:sp>
        <p:nvSpPr>
          <p:cNvPr id="8" name="Chevron 7"/>
          <p:cNvSpPr/>
          <p:nvPr/>
        </p:nvSpPr>
        <p:spPr>
          <a:xfrm>
            <a:off x="3284635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3</a:t>
            </a:r>
          </a:p>
        </p:txBody>
      </p:sp>
      <p:sp>
        <p:nvSpPr>
          <p:cNvPr id="9" name="Chevron 8"/>
          <p:cNvSpPr/>
          <p:nvPr/>
        </p:nvSpPr>
        <p:spPr>
          <a:xfrm>
            <a:off x="6341673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5</a:t>
            </a:r>
          </a:p>
        </p:txBody>
      </p:sp>
      <p:sp>
        <p:nvSpPr>
          <p:cNvPr id="10" name="Chevron 9"/>
          <p:cNvSpPr/>
          <p:nvPr/>
        </p:nvSpPr>
        <p:spPr>
          <a:xfrm>
            <a:off x="7870192" y="3097048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9409" y="1585560"/>
            <a:ext cx="1426464" cy="754187"/>
          </a:xfrm>
          <a:prstGeom prst="rect">
            <a:avLst/>
          </a:prstGeom>
          <a:solidFill>
            <a:schemeClr val="bg1"/>
          </a:solidFill>
          <a:ln>
            <a:solidFill>
              <a:srgbClr val="3D70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Consultant travels to meet organizers, participates in Community Meeting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50120" y="1585560"/>
            <a:ext cx="1426874" cy="754187"/>
          </a:xfrm>
          <a:prstGeom prst="rect">
            <a:avLst/>
          </a:prstGeom>
          <a:solidFill>
            <a:schemeClr val="bg1"/>
          </a:solidFill>
          <a:ln>
            <a:solidFill>
              <a:srgbClr val="3D70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Environmental Scan reviewed by ECHO; determination to proceed or not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53485" y="1585560"/>
            <a:ext cx="1426464" cy="754187"/>
          </a:xfrm>
          <a:prstGeom prst="rect">
            <a:avLst/>
          </a:prstGeom>
          <a:solidFill>
            <a:schemeClr val="bg1"/>
          </a:solidFill>
          <a:ln>
            <a:solidFill>
              <a:srgbClr val="3D70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Business Plan reviewed by ECHO; determination to proceed or not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84635" y="3757512"/>
            <a:ext cx="1528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Business Plan underway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State corp. documents submitted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12630" y="3757512"/>
            <a:ext cx="1674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Board recruitment begins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70412" y="3757512"/>
            <a:ext cx="1528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Deadline for IRS document submission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Board of Directors in place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55664"/>
              </p:ext>
            </p:extLst>
          </p:nvPr>
        </p:nvGraphicFramePr>
        <p:xfrm>
          <a:off x="7294117" y="126170"/>
          <a:ext cx="2194976" cy="1065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06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Start date:</a:t>
                      </a: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6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latin typeface="Arial"/>
                          <a:cs typeface="Arial"/>
                        </a:rPr>
                        <a:t>Environmental Scan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 </a:t>
                      </a:r>
                      <a:br>
                        <a:rPr lang="en-US" sz="1000" b="1" baseline="0" dirty="0">
                          <a:latin typeface="Arial"/>
                          <a:cs typeface="Arial"/>
                        </a:rPr>
                      </a:b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review date: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0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Business Plan </a:t>
                      </a:r>
                      <a:br>
                        <a:rPr lang="en-US" sz="1000" b="1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</a:b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review date:</a:t>
                      </a: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8441372" y="5618085"/>
            <a:ext cx="1257620" cy="820278"/>
            <a:chOff x="7111837" y="5618085"/>
            <a:chExt cx="1257620" cy="820278"/>
          </a:xfrm>
        </p:grpSpPr>
        <p:sp>
          <p:nvSpPr>
            <p:cNvPr id="20" name="Chevron 19"/>
            <p:cNvSpPr/>
            <p:nvPr/>
          </p:nvSpPr>
          <p:spPr>
            <a:xfrm>
              <a:off x="7111837" y="5618085"/>
              <a:ext cx="1257620" cy="409650"/>
            </a:xfrm>
            <a:prstGeom prst="chevron">
              <a:avLst/>
            </a:prstGeom>
            <a:solidFill>
              <a:srgbClr val="CC1A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latin typeface="Trebuchet MS"/>
                  <a:cs typeface="Arial" panose="020B0604020202020204" pitchFamily="34" charset="0"/>
                </a:rPr>
                <a:t>Consultant Travel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11838" y="6061270"/>
              <a:ext cx="1257619" cy="3770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D709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rgbClr val="909191"/>
                  </a:solidFill>
                  <a:latin typeface="Trebuchet MS"/>
                  <a:cs typeface="Arial" panose="020B0604020202020204" pitchFamily="34" charset="0"/>
                </a:rPr>
                <a:t>Tasks with consultant assistance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354624" y="2400423"/>
            <a:ext cx="8974958" cy="650173"/>
          </a:xfrm>
          <a:prstGeom prst="roundRect">
            <a:avLst/>
          </a:prstGeom>
          <a:solidFill>
            <a:srgbClr val="90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84635" y="2430470"/>
            <a:ext cx="16633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Hospital </a:t>
            </a:r>
            <a:b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Partnerships</a:t>
            </a:r>
          </a:p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Wellness - inspiration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6993" y="2430470"/>
            <a:ext cx="1516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Board Training - recruiting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70412" y="2430470"/>
            <a:ext cx="1516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Fundraising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49207" y="2430470"/>
            <a:ext cx="1516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Marketing and Communications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409332" y="5788190"/>
            <a:ext cx="909908" cy="650173"/>
          </a:xfrm>
          <a:prstGeom prst="roundRect">
            <a:avLst/>
          </a:prstGeom>
          <a:solidFill>
            <a:srgbClr val="90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rebuchet MS" panose="020B0603020202020204" pitchFamily="34" charset="0"/>
              </a:rPr>
              <a:t>Launch Team</a:t>
            </a:r>
          </a:p>
        </p:txBody>
      </p:sp>
    </p:spTree>
    <p:extLst>
      <p:ext uri="{BB962C8B-B14F-4D97-AF65-F5344CB8AC3E}">
        <p14:creationId xmlns:p14="http://schemas.microsoft.com/office/powerpoint/2010/main" val="330798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/>
              </a:rPr>
              <a:t>Developing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Trebuchet MS"/>
              </a:rPr>
              <a:t>Phase 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66308"/>
              </p:ext>
            </p:extLst>
          </p:nvPr>
        </p:nvGraphicFramePr>
        <p:xfrm>
          <a:off x="7294117" y="126170"/>
          <a:ext cx="2194976" cy="602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06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Board Training date:</a:t>
                      </a: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6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latin typeface="Arial"/>
                          <a:cs typeface="Arial"/>
                        </a:rPr>
                        <a:t>Dry Run 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date: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hevron 8"/>
          <p:cNvSpPr/>
          <p:nvPr/>
        </p:nvSpPr>
        <p:spPr>
          <a:xfrm>
            <a:off x="227597" y="3097358"/>
            <a:ext cx="1828800" cy="640080"/>
          </a:xfrm>
          <a:prstGeom prst="chevron">
            <a:avLst/>
          </a:prstGeom>
          <a:solidFill>
            <a:srgbClr val="CC1A1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7</a:t>
            </a:r>
          </a:p>
        </p:txBody>
      </p:sp>
      <p:sp>
        <p:nvSpPr>
          <p:cNvPr id="10" name="Chevron 9"/>
          <p:cNvSpPr/>
          <p:nvPr/>
        </p:nvSpPr>
        <p:spPr>
          <a:xfrm>
            <a:off x="1756116" y="3097358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8</a:t>
            </a:r>
          </a:p>
        </p:txBody>
      </p:sp>
      <p:sp>
        <p:nvSpPr>
          <p:cNvPr id="11" name="Chevron 10"/>
          <p:cNvSpPr/>
          <p:nvPr/>
        </p:nvSpPr>
        <p:spPr>
          <a:xfrm>
            <a:off x="4813154" y="3097358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10</a:t>
            </a:r>
          </a:p>
        </p:txBody>
      </p:sp>
      <p:sp>
        <p:nvSpPr>
          <p:cNvPr id="12" name="Chevron 11"/>
          <p:cNvSpPr/>
          <p:nvPr/>
        </p:nvSpPr>
        <p:spPr>
          <a:xfrm>
            <a:off x="3284635" y="3097358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9</a:t>
            </a:r>
          </a:p>
        </p:txBody>
      </p:sp>
      <p:sp>
        <p:nvSpPr>
          <p:cNvPr id="13" name="Chevron 12"/>
          <p:cNvSpPr/>
          <p:nvPr/>
        </p:nvSpPr>
        <p:spPr>
          <a:xfrm>
            <a:off x="6341673" y="3097358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11</a:t>
            </a:r>
          </a:p>
        </p:txBody>
      </p:sp>
      <p:sp>
        <p:nvSpPr>
          <p:cNvPr id="14" name="Chevron 13"/>
          <p:cNvSpPr/>
          <p:nvPr/>
        </p:nvSpPr>
        <p:spPr>
          <a:xfrm>
            <a:off x="7870192" y="3097358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9409" y="1599473"/>
            <a:ext cx="1516707" cy="754187"/>
          </a:xfrm>
          <a:prstGeom prst="rect">
            <a:avLst/>
          </a:prstGeom>
          <a:solidFill>
            <a:schemeClr val="bg1"/>
          </a:solidFill>
          <a:ln>
            <a:solidFill>
              <a:srgbClr val="3D70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Initial board training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002" y="3757821"/>
            <a:ext cx="1528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Board meeting monthly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Explore insurance requirements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Timeline exercise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12630" y="3757821"/>
            <a:ext cx="1674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Hire Executive Director and Medical Director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Planning Team led buy Executive Director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Establish credentialing plan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70412" y="3757821"/>
            <a:ext cx="1528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Site readied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EMR training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Volunteer training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Additional staff hired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441372" y="5618085"/>
            <a:ext cx="1257620" cy="820278"/>
            <a:chOff x="7111837" y="5618085"/>
            <a:chExt cx="1257620" cy="820278"/>
          </a:xfrm>
        </p:grpSpPr>
        <p:sp>
          <p:nvSpPr>
            <p:cNvPr id="24" name="Chevron 23"/>
            <p:cNvSpPr/>
            <p:nvPr/>
          </p:nvSpPr>
          <p:spPr>
            <a:xfrm>
              <a:off x="7111837" y="5618085"/>
              <a:ext cx="1257620" cy="409650"/>
            </a:xfrm>
            <a:prstGeom prst="chevron">
              <a:avLst/>
            </a:prstGeom>
            <a:solidFill>
              <a:srgbClr val="CC1A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latin typeface="Trebuchet MS"/>
                  <a:cs typeface="Arial" panose="020B0604020202020204" pitchFamily="34" charset="0"/>
                </a:rPr>
                <a:t>Consultant Travel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11838" y="6061270"/>
              <a:ext cx="1257619" cy="3770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D709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rgbClr val="909191"/>
                  </a:solidFill>
                  <a:latin typeface="Trebuchet MS"/>
                  <a:cs typeface="Arial" panose="020B0604020202020204" pitchFamily="34" charset="0"/>
                </a:rPr>
                <a:t>Tasks with consultant assistance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71478" y="3757821"/>
            <a:ext cx="15285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Develop job descriptions, equipment, supplies, etc.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Establish target date for clinic opening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Begin hiring process for Executive Director and Medical Director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87236" y="3757821"/>
            <a:ext cx="1674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Solidify clinic opening date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P&amp;P manual complete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Purchase EMR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Pay insurance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Volunteer roster designed and filled with 6-week “pioneers”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4624" y="2400423"/>
            <a:ext cx="8974958" cy="650173"/>
          </a:xfrm>
          <a:prstGeom prst="roundRect">
            <a:avLst/>
          </a:prstGeom>
          <a:solidFill>
            <a:srgbClr val="90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83643" y="2430470"/>
            <a:ext cx="15167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Compliance</a:t>
            </a:r>
          </a:p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Board Training - efficacy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94521" y="2430470"/>
            <a:ext cx="1516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Human Resources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12630" y="2430470"/>
            <a:ext cx="1674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Operations</a:t>
            </a:r>
          </a:p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Volunteer Coordination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70412" y="2430470"/>
            <a:ext cx="1674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Facilities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42680" y="2430470"/>
            <a:ext cx="15167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Wellness – implementation</a:t>
            </a:r>
          </a:p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Mental Health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409332" y="5788190"/>
            <a:ext cx="909908" cy="650173"/>
          </a:xfrm>
          <a:prstGeom prst="roundRect">
            <a:avLst/>
          </a:prstGeom>
          <a:solidFill>
            <a:srgbClr val="90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rebuchet MS" panose="020B0603020202020204" pitchFamily="34" charset="0"/>
              </a:rPr>
              <a:t>Launch Team</a:t>
            </a:r>
          </a:p>
        </p:txBody>
      </p:sp>
    </p:spTree>
    <p:extLst>
      <p:ext uri="{BB962C8B-B14F-4D97-AF65-F5344CB8AC3E}">
        <p14:creationId xmlns:p14="http://schemas.microsoft.com/office/powerpoint/2010/main" val="14605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rebuchet MS"/>
              </a:rPr>
              <a:t>Implementing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latin typeface="Trebuchet MS"/>
              </a:rPr>
              <a:t>Phase III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65880"/>
              </p:ext>
            </p:extLst>
          </p:nvPr>
        </p:nvGraphicFramePr>
        <p:xfrm>
          <a:off x="7294117" y="126170"/>
          <a:ext cx="2194976" cy="683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5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06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Consultant review date:</a:t>
                      </a: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64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latin typeface="Arial"/>
                          <a:cs typeface="Arial"/>
                        </a:rPr>
                        <a:t>Exit survey 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date: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latin typeface="Arial"/>
                        <a:cs typeface="Arial"/>
                      </a:endParaRPr>
                    </a:p>
                  </a:txBody>
                  <a:tcPr marL="84036" marR="84036" marT="38798" marB="38798" anchor="ctr">
                    <a:solidFill>
                      <a:srgbClr val="75787B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hevron 8"/>
          <p:cNvSpPr/>
          <p:nvPr/>
        </p:nvSpPr>
        <p:spPr>
          <a:xfrm>
            <a:off x="227597" y="3097049"/>
            <a:ext cx="1828800" cy="640080"/>
          </a:xfrm>
          <a:prstGeom prst="chevron">
            <a:avLst/>
          </a:prstGeom>
          <a:solidFill>
            <a:srgbClr val="CC1A1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13</a:t>
            </a:r>
          </a:p>
        </p:txBody>
      </p:sp>
      <p:sp>
        <p:nvSpPr>
          <p:cNvPr id="10" name="Chevron 9"/>
          <p:cNvSpPr/>
          <p:nvPr/>
        </p:nvSpPr>
        <p:spPr>
          <a:xfrm>
            <a:off x="1756116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14</a:t>
            </a:r>
          </a:p>
        </p:txBody>
      </p:sp>
      <p:sp>
        <p:nvSpPr>
          <p:cNvPr id="11" name="Chevron 10"/>
          <p:cNvSpPr/>
          <p:nvPr/>
        </p:nvSpPr>
        <p:spPr>
          <a:xfrm>
            <a:off x="4813154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16</a:t>
            </a:r>
          </a:p>
        </p:txBody>
      </p:sp>
      <p:sp>
        <p:nvSpPr>
          <p:cNvPr id="12" name="Chevron 11"/>
          <p:cNvSpPr/>
          <p:nvPr/>
        </p:nvSpPr>
        <p:spPr>
          <a:xfrm>
            <a:off x="3284635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15</a:t>
            </a:r>
          </a:p>
        </p:txBody>
      </p:sp>
      <p:sp>
        <p:nvSpPr>
          <p:cNvPr id="13" name="Chevron 12"/>
          <p:cNvSpPr/>
          <p:nvPr/>
        </p:nvSpPr>
        <p:spPr>
          <a:xfrm>
            <a:off x="6341673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17</a:t>
            </a:r>
          </a:p>
        </p:txBody>
      </p:sp>
      <p:sp>
        <p:nvSpPr>
          <p:cNvPr id="14" name="Chevron 13"/>
          <p:cNvSpPr/>
          <p:nvPr/>
        </p:nvSpPr>
        <p:spPr>
          <a:xfrm>
            <a:off x="7870192" y="3097049"/>
            <a:ext cx="1828800" cy="640080"/>
          </a:xfrm>
          <a:prstGeom prst="chevron">
            <a:avLst/>
          </a:prstGeom>
          <a:solidFill>
            <a:srgbClr val="0045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rebuchet MS"/>
                <a:cs typeface="Arial" panose="020B0604020202020204" pitchFamily="34" charset="0"/>
              </a:rPr>
              <a:t>Month 18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71478" y="3757512"/>
            <a:ext cx="181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Grand opening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Clinic opens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70412" y="3757512"/>
            <a:ext cx="152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Board creates strategic plan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9409" y="3757512"/>
            <a:ext cx="15285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Dry run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Continue team building, staffing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2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Lab contract secured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59387" y="1585560"/>
            <a:ext cx="1516707" cy="754187"/>
          </a:xfrm>
          <a:prstGeom prst="rect">
            <a:avLst/>
          </a:prstGeom>
          <a:solidFill>
            <a:schemeClr val="bg1"/>
          </a:solidFill>
          <a:ln>
            <a:solidFill>
              <a:srgbClr val="3D70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Review clinic data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Review board function and budget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441372" y="5618085"/>
            <a:ext cx="1257620" cy="820278"/>
            <a:chOff x="7111837" y="5618085"/>
            <a:chExt cx="1257620" cy="820278"/>
          </a:xfrm>
        </p:grpSpPr>
        <p:sp>
          <p:nvSpPr>
            <p:cNvPr id="27" name="Chevron 26"/>
            <p:cNvSpPr/>
            <p:nvPr/>
          </p:nvSpPr>
          <p:spPr>
            <a:xfrm>
              <a:off x="7111837" y="5618085"/>
              <a:ext cx="1257620" cy="409650"/>
            </a:xfrm>
            <a:prstGeom prst="chevron">
              <a:avLst/>
            </a:prstGeom>
            <a:solidFill>
              <a:srgbClr val="CC1A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latin typeface="Trebuchet MS"/>
                  <a:cs typeface="Arial" panose="020B0604020202020204" pitchFamily="34" charset="0"/>
                </a:rPr>
                <a:t>Consultant Travel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11838" y="6061270"/>
              <a:ext cx="1257619" cy="3770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D709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rgbClr val="909191"/>
                  </a:solidFill>
                  <a:latin typeface="Trebuchet MS"/>
                  <a:cs typeface="Arial" panose="020B0604020202020204" pitchFamily="34" charset="0"/>
                </a:rPr>
                <a:t>Tasks with consultant assistance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870412" y="932676"/>
            <a:ext cx="1516707" cy="1407072"/>
          </a:xfrm>
          <a:prstGeom prst="rect">
            <a:avLst/>
          </a:prstGeom>
          <a:solidFill>
            <a:schemeClr val="bg1"/>
          </a:solidFill>
          <a:ln>
            <a:solidFill>
              <a:srgbClr val="3D70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Review clinic data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Review clinic board functioning and budget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Observations and recommendations</a:t>
            </a:r>
          </a:p>
          <a:p>
            <a:pPr marL="114300" indent="-114300"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100" dirty="0">
                <a:solidFill>
                  <a:srgbClr val="909191"/>
                </a:solidFill>
                <a:latin typeface="Trebuchet MS"/>
                <a:cs typeface="Arial" panose="020B0604020202020204" pitchFamily="34" charset="0"/>
              </a:rPr>
              <a:t>Exit survey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54624" y="2403495"/>
            <a:ext cx="8974958" cy="650173"/>
          </a:xfrm>
          <a:prstGeom prst="roundRect">
            <a:avLst/>
          </a:prstGeom>
          <a:solidFill>
            <a:srgbClr val="90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4624" y="2450141"/>
            <a:ext cx="15167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Data Management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9387" y="2421576"/>
            <a:ext cx="1516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rebuchet MS" panose="020B0603020202020204" pitchFamily="34" charset="0"/>
              </a:rPr>
              <a:t>Board – strategic planning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409332" y="5788190"/>
            <a:ext cx="909908" cy="650173"/>
          </a:xfrm>
          <a:prstGeom prst="roundRect">
            <a:avLst/>
          </a:prstGeom>
          <a:solidFill>
            <a:srgbClr val="909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rebuchet MS" panose="020B0603020202020204" pitchFamily="34" charset="0"/>
              </a:rPr>
              <a:t>Launch Team</a:t>
            </a:r>
          </a:p>
        </p:txBody>
      </p:sp>
    </p:spTree>
    <p:extLst>
      <p:ext uri="{BB962C8B-B14F-4D97-AF65-F5344CB8AC3E}">
        <p14:creationId xmlns:p14="http://schemas.microsoft.com/office/powerpoint/2010/main" val="146054830"/>
      </p:ext>
    </p:extLst>
  </p:cSld>
  <p:clrMapOvr>
    <a:masterClrMapping/>
  </p:clrMapOvr>
</p:sld>
</file>

<file path=ppt/theme/theme1.xml><?xml version="1.0" encoding="utf-8"?>
<a:theme xmlns:a="http://schemas.openxmlformats.org/drawingml/2006/main" name="ECHO_PresentationTemplate_Macro">
  <a:themeElements>
    <a:clrScheme name="Studio Palette">
      <a:dk1>
        <a:srgbClr val="080808"/>
      </a:dk1>
      <a:lt1>
        <a:srgbClr val="FFFFFF"/>
      </a:lt1>
      <a:dk2>
        <a:srgbClr val="738B20"/>
      </a:dk2>
      <a:lt2>
        <a:srgbClr val="75787B"/>
      </a:lt2>
      <a:accent1>
        <a:srgbClr val="738B20"/>
      </a:accent1>
      <a:accent2>
        <a:srgbClr val="738B20"/>
      </a:accent2>
      <a:accent3>
        <a:srgbClr val="FFAD00"/>
      </a:accent3>
      <a:accent4>
        <a:srgbClr val="75787B"/>
      </a:accent4>
      <a:accent5>
        <a:srgbClr val="9AC5E7"/>
      </a:accent5>
      <a:accent6>
        <a:srgbClr val="B1A089"/>
      </a:accent6>
      <a:hlink>
        <a:srgbClr val="738B20"/>
      </a:hlink>
      <a:folHlink>
        <a:srgbClr val="9AC5E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ECHO_PresentationTemplate_Macro</Template>
  <TotalTime>720</TotalTime>
  <Words>302</Words>
  <Application>Microsoft Office PowerPoint</Application>
  <PresentationFormat>Custom</PresentationFormat>
  <Paragraphs>95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Trebuchet MS</vt:lpstr>
      <vt:lpstr>Verdana</vt:lpstr>
      <vt:lpstr>ECHO_PresentationTemplate_Macro</vt:lpstr>
      <vt:lpstr>Clinic Timeline Startups</vt:lpstr>
      <vt:lpstr>Exploring</vt:lpstr>
      <vt:lpstr>Developing</vt:lpstr>
      <vt:lpstr>Implementing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Roberts</dc:creator>
  <cp:lastModifiedBy>Josh Roberts</cp:lastModifiedBy>
  <cp:revision>41</cp:revision>
  <dcterms:created xsi:type="dcterms:W3CDTF">2015-07-21T14:04:36Z</dcterms:created>
  <dcterms:modified xsi:type="dcterms:W3CDTF">2018-02-22T18:40:42Z</dcterms:modified>
</cp:coreProperties>
</file>